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73" r:id="rId2"/>
    <p:sldId id="275" r:id="rId3"/>
    <p:sldId id="274" r:id="rId4"/>
    <p:sldId id="264" r:id="rId5"/>
    <p:sldId id="258" r:id="rId6"/>
    <p:sldId id="259" r:id="rId7"/>
    <p:sldId id="262" r:id="rId8"/>
    <p:sldId id="276" r:id="rId9"/>
    <p:sldId id="277" r:id="rId10"/>
    <p:sldId id="278" r:id="rId11"/>
    <p:sldId id="279" r:id="rId12"/>
    <p:sldId id="271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BE43F-FDF2-4C10-BE84-BDE63EFD9C0D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913F2-C79F-4CC5-A39A-0E10BEC32AD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D719B9E-247A-4533-AE57-69FA6D473EF7}" type="datetimeFigureOut">
              <a:rPr lang="en-US" smtClean="0"/>
              <a:pPr/>
              <a:t>1/20/2025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411D2D-6216-4719-833E-6023B273B0F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D:\Screenshot_2016-11-10-20-22-36-88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908" cy="86439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913255" y="4262195"/>
            <a:ext cx="2643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Dr. </a:t>
            </a:r>
            <a:r>
              <a:rPr lang="en-US" dirty="0" err="1">
                <a:solidFill>
                  <a:srgbClr val="C00000"/>
                </a:solidFill>
              </a:rPr>
              <a:t>Srinibash</a:t>
            </a:r>
            <a:r>
              <a:rPr lang="en-US" dirty="0">
                <a:solidFill>
                  <a:srgbClr val="C00000"/>
                </a:solidFill>
              </a:rPr>
              <a:t> Dash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Associate Professor &amp; Head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School of Management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GMU, SBP</a:t>
            </a:r>
          </a:p>
        </p:txBody>
      </p:sp>
      <p:sp>
        <p:nvSpPr>
          <p:cNvPr id="8" name="Rectangle 7"/>
          <p:cNvSpPr/>
          <p:nvPr/>
        </p:nvSpPr>
        <p:spPr>
          <a:xfrm>
            <a:off x="487106" y="2000241"/>
            <a:ext cx="865689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 PRESENTATION ABOUT THE</a:t>
            </a:r>
          </a:p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“NEW ECONOMIC POLICY AND MNCs” 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5" y="357166"/>
            <a:ext cx="7286675" cy="61247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Advantages of MNCs to the Host country:-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Transfer of </a:t>
            </a:r>
            <a:r>
              <a:rPr lang="en-US" sz="28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technology,capital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and </a:t>
            </a:r>
            <a:r>
              <a:rPr lang="en-US" sz="28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entreprenuership</a:t>
            </a: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Increase in the investment level and thus, the income and employment in the host country.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Greater availability of products for local consumers.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Increase in exports and decrease in imports.</a:t>
            </a:r>
            <a:endParaRPr lang="en-US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sz="32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1" y="0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Advantages to Home country:-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281" y="1571612"/>
            <a:ext cx="7643867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Acquisition of raw materials from abroad.</a:t>
            </a:r>
          </a:p>
          <a:p>
            <a:pPr algn="ctr">
              <a:buFont typeface="Arial" pitchFamily="34" charset="0"/>
              <a:buChar char="•"/>
            </a:pPr>
            <a:r>
              <a:rPr lang="en-US" sz="32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Technology and management expertise acquired from competing in global markets.</a:t>
            </a:r>
          </a:p>
          <a:p>
            <a:pPr algn="ctr">
              <a:buFont typeface="Arial" pitchFamily="34" charset="0"/>
              <a:buChar char="•"/>
            </a:pPr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Export of components and finished goods for assembly or distribution in foreign markets.</a:t>
            </a:r>
          </a:p>
          <a:p>
            <a:pPr algn="ctr">
              <a:buFont typeface="Arial" pitchFamily="34" charset="0"/>
              <a:buChar char="•"/>
            </a:pPr>
            <a:r>
              <a:rPr lang="en-US" sz="32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Inflow of income from </a:t>
            </a:r>
            <a:r>
              <a:rPr lang="en-US" sz="3200" b="0" cap="none" spc="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overas</a:t>
            </a:r>
            <a:r>
              <a:rPr lang="en-US" sz="32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profits, royalties and management contracts.</a:t>
            </a:r>
          </a:p>
        </p:txBody>
      </p:sp>
    </p:spTree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u="sng" dirty="0">
                <a:solidFill>
                  <a:srgbClr val="0070C0"/>
                </a:solidFill>
              </a:rPr>
              <a:t>MULTI NATIONAL COMPANIES RELATED WITH NEW ECONOMIC POLICY 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1071546"/>
            <a:ext cx="65722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N" sz="2000" dirty="0"/>
              <a:t> </a:t>
            </a: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Multi-National companies investment in the developing world opens up new horizons for economic development and for economic strategy . </a:t>
            </a:r>
          </a:p>
          <a:p>
            <a:pPr>
              <a:buFont typeface="Wingdings" pitchFamily="2" charset="2"/>
              <a:buChar char="§"/>
            </a:pP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 New horizons for cost savings and revenue generation are opening up for multi national companies . </a:t>
            </a:r>
          </a:p>
          <a:p>
            <a:pPr>
              <a:buFont typeface="Wingdings" pitchFamily="2" charset="2"/>
              <a:buChar char="§"/>
            </a:pP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 Multinational companies are well positioned to transfer their competitive products and processes but less equipped to tailor them appropriately to local conditions . </a:t>
            </a:r>
          </a:p>
          <a:p>
            <a:pPr>
              <a:buFont typeface="Wingdings" pitchFamily="2" charset="2"/>
              <a:buChar char="§"/>
            </a:pP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 Going global is obviously not a recipe for success in and of itself . </a:t>
            </a:r>
          </a:p>
          <a:p>
            <a:pPr>
              <a:buFont typeface="Wingdings" pitchFamily="2" charset="2"/>
              <a:buChar char="§"/>
            </a:pP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 The single biggest effect evidenced was the improvement in the standard of living of the country’s population . </a:t>
            </a:r>
          </a:p>
          <a:p>
            <a:pPr>
              <a:buFont typeface="Wingdings" pitchFamily="2" charset="2"/>
              <a:buChar char="§"/>
            </a:pP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 The impact on employment was either neutral or positive in two-thirds of cases . </a:t>
            </a:r>
          </a:p>
          <a:p>
            <a:pPr>
              <a:buFont typeface="Wingdings" pitchFamily="2" charset="2"/>
              <a:buChar char="§"/>
            </a:pPr>
            <a:r>
              <a:rPr lang="en-IN" sz="2000" dirty="0">
                <a:solidFill>
                  <a:schemeClr val="accent6">
                    <a:lumMod val="50000"/>
                  </a:schemeClr>
                </a:solidFill>
              </a:rPr>
              <a:t> Improved productivity and output in the sector and contributed to increasing national income </a:t>
            </a:r>
            <a:r>
              <a:rPr lang="en-IN" sz="2000" dirty="0"/>
              <a:t>. </a:t>
            </a:r>
          </a:p>
        </p:txBody>
      </p:sp>
    </p:spTree>
  </p:cSld>
  <p:clrMapOvr>
    <a:masterClrMapping/>
  </p:clrMapOvr>
  <p:transition>
    <p:split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u="sng" dirty="0">
                <a:solidFill>
                  <a:srgbClr val="FFC000"/>
                </a:solidFill>
              </a:rPr>
              <a:t>CONCLUSION</a:t>
            </a:r>
            <a:r>
              <a:rPr lang="en-IN" dirty="0"/>
              <a:t> 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857232"/>
            <a:ext cx="892971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solidFill>
                  <a:schemeClr val="accent3">
                    <a:lumMod val="75000"/>
                  </a:schemeClr>
                </a:solidFill>
              </a:rPr>
              <a:t>At last a question arises why new economic policy , 1991 ? The answer to this question is that:</a:t>
            </a:r>
          </a:p>
          <a:p>
            <a:pPr>
              <a:buFont typeface="Wingdings" pitchFamily="2" charset="2"/>
              <a:buChar char="q"/>
            </a:pPr>
            <a:r>
              <a:rPr lang="en-IN" dirty="0"/>
              <a:t> </a:t>
            </a:r>
            <a:r>
              <a:rPr lang="en-IN" sz="2800" dirty="0">
                <a:solidFill>
                  <a:srgbClr val="002060"/>
                </a:solidFill>
              </a:rPr>
              <a:t>The Indian currency , the rupee was inconvertible and high tariffs and import licensing prevented foreign goods reaching the market . 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rgbClr val="002060"/>
                </a:solidFill>
              </a:rPr>
              <a:t> India also operated a system of central planning for the economy , in which firms required licences to invest and develop . 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rgbClr val="002060"/>
                </a:solidFill>
              </a:rPr>
              <a:t> It was started by the government of India in 1991 for taking the country out of economic difficulty and speeding up of the development of the country . </a:t>
            </a:r>
          </a:p>
          <a:p>
            <a:pPr>
              <a:buFont typeface="Wingdings" pitchFamily="2" charset="2"/>
              <a:buChar char="q"/>
            </a:pPr>
            <a:r>
              <a:rPr lang="en-IN" sz="2800" dirty="0">
                <a:solidFill>
                  <a:srgbClr val="002060"/>
                </a:solidFill>
              </a:rPr>
              <a:t> The centre of economic reform has been liberalisation , privatisation and globalisation </a:t>
            </a:r>
            <a:r>
              <a:rPr lang="en-IN" dirty="0"/>
              <a:t>. </a:t>
            </a:r>
          </a:p>
        </p:txBody>
      </p:sp>
    </p:spTree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19614636">
            <a:off x="1257087" y="2391648"/>
            <a:ext cx="595208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rush Script MT" pitchFamily="66" charset="0"/>
              </a:rPr>
              <a:t>THANK YOU</a:t>
            </a:r>
          </a:p>
        </p:txBody>
      </p: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286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u="sng" dirty="0">
                <a:solidFill>
                  <a:schemeClr val="accent2">
                    <a:lumMod val="75000"/>
                  </a:schemeClr>
                </a:solidFill>
              </a:rPr>
              <a:t>OBJECTIVES OF 1991 POLICY 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2844" y="642918"/>
            <a:ext cx="90011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IN" sz="2000" dirty="0">
                <a:solidFill>
                  <a:schemeClr val="accent4">
                    <a:lumMod val="75000"/>
                  </a:schemeClr>
                </a:solidFill>
              </a:rPr>
              <a:t>To unshackle the Indian Industrial Economy from the bureaucratic economy . </a:t>
            </a:r>
          </a:p>
          <a:p>
            <a:pPr>
              <a:buFont typeface="Wingdings" pitchFamily="2" charset="2"/>
              <a:buChar char="ü"/>
            </a:pPr>
            <a:r>
              <a:rPr lang="en-IN" sz="2000" dirty="0">
                <a:solidFill>
                  <a:schemeClr val="accent4">
                    <a:lumMod val="75000"/>
                  </a:schemeClr>
                </a:solidFill>
              </a:rPr>
              <a:t>To introduce liberalisation with a view to integrate the Indian economy with the world economy . </a:t>
            </a:r>
          </a:p>
          <a:p>
            <a:pPr>
              <a:buFont typeface="Wingdings" pitchFamily="2" charset="2"/>
              <a:buChar char="ü"/>
            </a:pPr>
            <a:endParaRPr lang="en-IN" sz="20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IN" sz="2000" dirty="0">
                <a:solidFill>
                  <a:schemeClr val="accent4">
                    <a:lumMod val="75000"/>
                  </a:schemeClr>
                </a:solidFill>
              </a:rPr>
              <a:t>To remove the restrictions  on FDI  as also free the domestic  entrepreneur  from the restrictions of MRTP . </a:t>
            </a:r>
          </a:p>
          <a:p>
            <a:pPr>
              <a:buFont typeface="Wingdings" pitchFamily="2" charset="2"/>
              <a:buChar char="ü"/>
            </a:pPr>
            <a:endParaRPr lang="en-IN" sz="20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IN" sz="2000" dirty="0">
                <a:solidFill>
                  <a:schemeClr val="accent4">
                    <a:lumMod val="75000"/>
                  </a:schemeClr>
                </a:solidFill>
              </a:rPr>
              <a:t>The policy aimed to shed the load of the public enterprises which have shown a very low rate of return . </a:t>
            </a:r>
          </a:p>
          <a:p>
            <a:pPr>
              <a:buFont typeface="Wingdings" pitchFamily="2" charset="2"/>
              <a:buChar char="ü"/>
            </a:pPr>
            <a:endParaRPr lang="en-IN" sz="20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IN" sz="2000" dirty="0">
                <a:solidFill>
                  <a:schemeClr val="accent4">
                    <a:lumMod val="75000"/>
                  </a:schemeClr>
                </a:solidFill>
              </a:rPr>
              <a:t>Liberalising the industry from the regulatory devices . </a:t>
            </a:r>
          </a:p>
          <a:p>
            <a:pPr>
              <a:buFont typeface="Wingdings" pitchFamily="2" charset="2"/>
              <a:buChar char="ü"/>
            </a:pPr>
            <a:endParaRPr lang="en-IN" sz="20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IN" sz="2000" dirty="0">
                <a:solidFill>
                  <a:schemeClr val="accent4">
                    <a:lumMod val="75000"/>
                  </a:schemeClr>
                </a:solidFill>
              </a:rPr>
              <a:t>Ensuring running of public enterprises on business lines and thus cutting their losses . </a:t>
            </a:r>
          </a:p>
          <a:p>
            <a:pPr>
              <a:buFont typeface="Wingdings" pitchFamily="2" charset="2"/>
              <a:buChar char="ü"/>
            </a:pPr>
            <a:r>
              <a:rPr lang="en-IN" sz="2000" dirty="0">
                <a:solidFill>
                  <a:schemeClr val="accent4">
                    <a:lumMod val="75000"/>
                  </a:schemeClr>
                </a:solidFill>
              </a:rPr>
              <a:t>Providing more incentives for industrialisation of backward areas . </a:t>
            </a:r>
          </a:p>
          <a:p>
            <a:pPr>
              <a:buFont typeface="Wingdings" pitchFamily="2" charset="2"/>
              <a:buChar char="ü"/>
            </a:pPr>
            <a:endParaRPr lang="en-IN" sz="2000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IN" sz="2000" dirty="0">
                <a:solidFill>
                  <a:schemeClr val="accent4">
                    <a:lumMod val="75000"/>
                  </a:schemeClr>
                </a:solidFill>
              </a:rPr>
              <a:t>Ensuring rapid industrial development in a competitive environment . </a:t>
            </a:r>
          </a:p>
          <a:p>
            <a:pPr>
              <a:buFont typeface="Wingdings" pitchFamily="2" charset="2"/>
              <a:buChar char="ü"/>
            </a:pPr>
            <a:endParaRPr lang="en-IN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78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u="sng" dirty="0">
                <a:solidFill>
                  <a:schemeClr val="accent2"/>
                </a:solidFill>
              </a:rPr>
              <a:t>TYPES OF ECONOMIC POLICY:-</a:t>
            </a:r>
            <a:r>
              <a:rPr lang="en-IN" b="1" u="sng" dirty="0">
                <a:solidFill>
                  <a:schemeClr val="accent2"/>
                </a:solidFill>
              </a:rPr>
              <a:t> </a:t>
            </a:r>
            <a:endParaRPr lang="en-IN" b="1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28604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There are 3 types of economic policies and they are as explained below precisely :</a:t>
            </a:r>
          </a:p>
          <a:p>
            <a:pPr>
              <a:buFont typeface="Arial" pitchFamily="34" charset="0"/>
              <a:buChar char="•"/>
            </a:pPr>
            <a:r>
              <a:rPr lang="en-IN" sz="24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INDUSTRIAL POLICY </a:t>
            </a:r>
            <a:r>
              <a:rPr lang="en-IN" sz="20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en-IN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It refers to the Government policy towards the establishment , working and management of industries in the country . It is a comprehensive term covering all those principles , procedures and regulations which control the industrial undertakings of a country . It reflects the Government’s attitude towards public and private sectors , foreign capital and technology etc . </a:t>
            </a:r>
          </a:p>
          <a:p>
            <a:pPr>
              <a:buFont typeface="Arial" pitchFamily="34" charset="0"/>
              <a:buChar char="•"/>
            </a:pPr>
            <a:r>
              <a:rPr lang="en-IN" sz="24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MONETARY POLICY : </a:t>
            </a:r>
            <a:r>
              <a:rPr lang="en-IN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It refers to the policy regarding money supply and bank credit in the country . I t is formulated and announced by the central bank of the country (RBI) and implemented thorough a wide network of commercial banks and other financial institutions . It is necessary to regulate money supply and bank credit  in a country so as to ensure proper functioning of the economy . </a:t>
            </a:r>
          </a:p>
          <a:p>
            <a:pPr>
              <a:buFont typeface="Arial" pitchFamily="34" charset="0"/>
              <a:buChar char="•"/>
            </a:pPr>
            <a:r>
              <a:rPr lang="en-IN" sz="24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FISCAL POLICY : </a:t>
            </a:r>
            <a:r>
              <a:rPr lang="en-IN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It refers to the Government policy which is concerned with raising public revenue through taxation and other means and deciding on the level and pattern of public expenditure .  It is reflected in the annual budgets of the country </a:t>
            </a:r>
            <a:r>
              <a:rPr lang="en-I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215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u="sng" dirty="0">
                <a:solidFill>
                  <a:schemeClr val="accent2">
                    <a:lumMod val="75000"/>
                  </a:schemeClr>
                </a:solidFill>
              </a:rPr>
              <a:t>COMPONENTS OF ECONOMIC POLICY 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500042"/>
            <a:ext cx="892971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rgbClr val="C00000"/>
                </a:solidFill>
              </a:rPr>
              <a:t>There are 3 major components of new economic policy : </a:t>
            </a:r>
          </a:p>
          <a:p>
            <a:pPr>
              <a:buFont typeface="Wingdings" pitchFamily="2" charset="2"/>
              <a:buChar char="Ø"/>
            </a:pPr>
            <a:r>
              <a:rPr lang="en-IN" sz="2400" b="1" u="sng" dirty="0">
                <a:solidFill>
                  <a:srgbClr val="C00000"/>
                </a:solidFill>
              </a:rPr>
              <a:t>LIBERALISATION </a:t>
            </a:r>
            <a:r>
              <a:rPr lang="en-IN" sz="2000" b="1" u="sng" dirty="0">
                <a:solidFill>
                  <a:srgbClr val="C00000"/>
                </a:solidFill>
              </a:rPr>
              <a:t>: </a:t>
            </a:r>
            <a:r>
              <a:rPr lang="en-IN" sz="2000" dirty="0">
                <a:solidFill>
                  <a:srgbClr val="C00000"/>
                </a:solidFill>
              </a:rPr>
              <a:t>Liberalising the economy against unnecessary controls and regulation . It abolished the system of industrial licensing except 8 industries . There is freedom in fixing the prices of goods and services . Emphasis to be on controlling and regulating monopolistic , restrictive and unfair trade practices . 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IN" sz="2400" b="1" u="sng" dirty="0">
                <a:solidFill>
                  <a:srgbClr val="C00000"/>
                </a:solidFill>
              </a:rPr>
              <a:t>PRIVATISATION :</a:t>
            </a:r>
            <a:r>
              <a:rPr lang="en-IN" sz="2000" b="1" dirty="0">
                <a:solidFill>
                  <a:srgbClr val="C00000"/>
                </a:solidFill>
              </a:rPr>
              <a:t>It is w</a:t>
            </a:r>
            <a:r>
              <a:rPr lang="en-IN" sz="2000" dirty="0">
                <a:solidFill>
                  <a:srgbClr val="C00000"/>
                </a:solidFill>
              </a:rPr>
              <a:t>idening the scope and role of private sector . It lead to the introduction of private ownership in public owned units . There is greater participation of private individuals . 55% of the contribution is made by the private sector for the development of country . It also refers to giving greater role to private sector and reducing the role of public sector . 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IN" sz="2400" b="1" u="sng" dirty="0">
                <a:solidFill>
                  <a:srgbClr val="C00000"/>
                </a:solidFill>
              </a:rPr>
              <a:t>GLOBALIZATION : </a:t>
            </a:r>
            <a:r>
              <a:rPr lang="en-IN" sz="2000" dirty="0">
                <a:solidFill>
                  <a:srgbClr val="C00000"/>
                </a:solidFill>
              </a:rPr>
              <a:t>It refers to the integration of various economies of world . Till 1991 Indian Government was following strict policy in regard to import and foreign investment in regard to licensing of imports , tariff , restrictions etc. But after new policy government adopted policy of globalisation by importing liberalisation , adoption of export duty etc . </a:t>
            </a:r>
          </a:p>
        </p:txBody>
      </p:sp>
    </p:spTree>
  </p:cSld>
  <p:clrMapOvr>
    <a:masterClrMapping/>
  </p:clrMapOvr>
  <p:transition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-214338"/>
            <a:ext cx="8401080" cy="1214446"/>
          </a:xfrm>
        </p:spPr>
        <p:txBody>
          <a:bodyPr>
            <a:normAutofit/>
          </a:bodyPr>
          <a:lstStyle/>
          <a:p>
            <a:r>
              <a:rPr lang="en-IN" sz="3600" b="1" u="sng" dirty="0"/>
              <a:t>EFFECTS OF ECONOMIC POLICY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071547"/>
            <a:ext cx="3500462" cy="714380"/>
          </a:xfrm>
        </p:spPr>
        <p:txBody>
          <a:bodyPr>
            <a:normAutofit/>
          </a:bodyPr>
          <a:lstStyle/>
          <a:p>
            <a:r>
              <a:rPr lang="en-IN" sz="3200" u="sng" dirty="0"/>
              <a:t>POSITIVE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357686" y="928671"/>
            <a:ext cx="3143272" cy="785818"/>
          </a:xfrm>
        </p:spPr>
        <p:txBody>
          <a:bodyPr/>
          <a:lstStyle/>
          <a:p>
            <a:r>
              <a:rPr lang="en-IN" sz="3200" u="sng" dirty="0"/>
              <a:t>NEGATIVE</a:t>
            </a:r>
            <a:r>
              <a:rPr lang="en-IN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Increase in GDP growth rate </a:t>
            </a:r>
          </a:p>
          <a:p>
            <a:r>
              <a:rPr lang="en-IN" dirty="0"/>
              <a:t>Increase in foreign direct investment</a:t>
            </a:r>
          </a:p>
          <a:p>
            <a:r>
              <a:rPr lang="en-IN" dirty="0"/>
              <a:t>Increase in foreign exchange </a:t>
            </a:r>
          </a:p>
          <a:p>
            <a:r>
              <a:rPr lang="en-IN" dirty="0"/>
              <a:t>Increase in per capita income </a:t>
            </a:r>
          </a:p>
          <a:p>
            <a:r>
              <a:rPr lang="en-IN" dirty="0"/>
              <a:t>Increase in foreign trade </a:t>
            </a:r>
          </a:p>
          <a:p>
            <a:r>
              <a:rPr lang="en-IN" dirty="0"/>
              <a:t>Increase mobility of factor of production </a:t>
            </a:r>
          </a:p>
          <a:p>
            <a:r>
              <a:rPr lang="en-IN" dirty="0"/>
              <a:t>Outsourcing</a:t>
            </a:r>
          </a:p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Growing  unemployment </a:t>
            </a:r>
          </a:p>
          <a:p>
            <a:r>
              <a:rPr lang="en-IN" dirty="0"/>
              <a:t>Neglect of agriculture </a:t>
            </a:r>
          </a:p>
          <a:p>
            <a:r>
              <a:rPr lang="en-IN" dirty="0"/>
              <a:t>Growing personal disparities </a:t>
            </a:r>
          </a:p>
          <a:p>
            <a:r>
              <a:rPr lang="en-IN" dirty="0"/>
              <a:t>Infrastructural inadequacies </a:t>
            </a:r>
          </a:p>
          <a:p>
            <a:r>
              <a:rPr lang="en-IN" dirty="0"/>
              <a:t>Wide spread poverty </a:t>
            </a:r>
          </a:p>
          <a:p>
            <a:r>
              <a:rPr lang="en-IN" dirty="0"/>
              <a:t>Demonstration effect </a:t>
            </a:r>
          </a:p>
          <a:p>
            <a:r>
              <a:rPr lang="en-IN" dirty="0"/>
              <a:t>Indian small scale industries badly affected </a:t>
            </a:r>
          </a:p>
        </p:txBody>
      </p:sp>
    </p:spTree>
  </p:cSld>
  <p:clrMapOvr>
    <a:masterClrMapping/>
  </p:clrMapOvr>
  <p:transition>
    <p:wheel spokes="3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571480"/>
            <a:ext cx="6863917" cy="63709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What is a Multinational Company?</a:t>
            </a:r>
          </a:p>
          <a:p>
            <a:pPr algn="ctr">
              <a:buFont typeface="Wingdings" pitchFamily="2" charset="2"/>
              <a:buChar char="§"/>
            </a:pPr>
            <a:r>
              <a:rPr lang="en-US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It is a company that manages production or deliver services in more than one country.</a:t>
            </a:r>
          </a:p>
          <a:p>
            <a:pPr algn="ctr">
              <a:buFont typeface="Wingdings" pitchFamily="2" charset="2"/>
              <a:buChar char="§"/>
            </a:pPr>
            <a:endParaRPr lang="en-US" sz="2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According to Franklin Root (1994), an MNC is a parent company that: </a:t>
            </a:r>
          </a:p>
          <a:p>
            <a:pPr algn="ctr">
              <a:buFont typeface="Wingdings" pitchFamily="2" charset="2"/>
              <a:buChar char="Ø"/>
            </a:pPr>
            <a:r>
              <a:rPr lang="en-US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Engages in foreign production through its affiliates located in several countries,</a:t>
            </a:r>
          </a:p>
          <a:p>
            <a:pPr algn="ctr">
              <a:buFont typeface="Wingdings" pitchFamily="2" charset="2"/>
              <a:buChar char="Ø"/>
            </a:pPr>
            <a:r>
              <a:rPr lang="en-US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Exercises direct control over the policies of its affiliates, </a:t>
            </a:r>
          </a:p>
          <a:p>
            <a:pPr algn="ctr">
              <a:buFont typeface="Wingdings" pitchFamily="2" charset="2"/>
              <a:buChar char="Ø"/>
            </a:pPr>
            <a:r>
              <a:rPr lang="en-US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Implements business strategies in production,marketing,finance staffing that transcend national boundaries.   </a:t>
            </a:r>
          </a:p>
          <a:p>
            <a:pPr algn="ctr">
              <a:buFont typeface="Courier New" pitchFamily="49" charset="0"/>
              <a:buChar char="o"/>
            </a:pPr>
            <a:endParaRPr lang="en-US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6496" y="571480"/>
            <a:ext cx="5551007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ADVANTAGES OF MNCs</a:t>
            </a:r>
          </a:p>
          <a:p>
            <a:pPr algn="ctr"/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rot="16200000" flipH="1">
            <a:off x="4929190" y="1500174"/>
            <a:ext cx="150019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714876" y="2967335"/>
            <a:ext cx="342902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the home country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2536017" y="1535893"/>
            <a:ext cx="142876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065801" y="2967335"/>
            <a:ext cx="268855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the </a:t>
            </a:r>
          </a:p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Host</a:t>
            </a:r>
          </a:p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country</a:t>
            </a:r>
          </a:p>
        </p:txBody>
      </p:sp>
    </p:spTree>
  </p:cSld>
  <p:clrMapOvr>
    <a:masterClrMapping/>
  </p:clrMapOvr>
  <p:transition>
    <p:circl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405</TotalTime>
  <Words>1009</Words>
  <Application>Microsoft Office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Brush Script MT</vt:lpstr>
      <vt:lpstr>Calibri</vt:lpstr>
      <vt:lpstr>Courier New</vt:lpstr>
      <vt:lpstr>Trebuchet MS</vt:lpstr>
      <vt:lpstr>Wingdings</vt:lpstr>
      <vt:lpstr>Wingdings 2</vt:lpstr>
      <vt:lpstr>Opulent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EFFECTS OF ECONOMIC POLICY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ANKIT</dc:creator>
  <cp:lastModifiedBy>OWNER</cp:lastModifiedBy>
  <cp:revision>66</cp:revision>
  <dcterms:created xsi:type="dcterms:W3CDTF">2016-11-07T17:17:05Z</dcterms:created>
  <dcterms:modified xsi:type="dcterms:W3CDTF">2025-01-20T17:15:25Z</dcterms:modified>
</cp:coreProperties>
</file>